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9"/>
  </p:notes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8" r:id="rId10"/>
    <p:sldId id="269" r:id="rId11"/>
    <p:sldId id="270" r:id="rId12"/>
    <p:sldId id="272" r:id="rId13"/>
    <p:sldId id="273" r:id="rId14"/>
    <p:sldId id="274" r:id="rId15"/>
    <p:sldId id="276" r:id="rId16"/>
    <p:sldId id="275" r:id="rId17"/>
    <p:sldId id="27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21E3C"/>
    <a:srgbClr val="F4A2BB"/>
    <a:srgbClr val="EC628D"/>
    <a:srgbClr val="D61A54"/>
    <a:srgbClr val="FF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71" autoAdjust="0"/>
  </p:normalViewPr>
  <p:slideViewPr>
    <p:cSldViewPr>
      <p:cViewPr>
        <p:scale>
          <a:sx n="67" d="100"/>
          <a:sy n="67" d="100"/>
        </p:scale>
        <p:origin x="-1374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6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65965B-E55D-4B19-8B08-13ED5258AC85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6957BB-6DA0-4717-BCC6-D0CBDCE24EE4}">
      <dgm:prSet phldrT="[Текст]"/>
      <dgm:spPr>
        <a:solidFill>
          <a:srgbClr val="7030A0"/>
        </a:solidFill>
      </dgm:spPr>
      <dgm:t>
        <a:bodyPr/>
        <a:lstStyle/>
        <a:p>
          <a:r>
            <a:rPr lang="ru-RU" dirty="0" smtClean="0"/>
            <a:t>ОБРАЗОВАТЕЛЬНЫЙ ПРОЦЕСС                                      Цель: обеспечить развитии личности детей дошкольного возраста в различных видах общения и деятельности с учетом их возрастных, индивидуальных, психологических и физиологических особенностей. Развитие личности, мотивации и способностей детей в различных видах деятельности и охватывает  направление развития и образования детей (образовательные области).</a:t>
          </a:r>
          <a:endParaRPr lang="ru-RU" dirty="0"/>
        </a:p>
      </dgm:t>
    </dgm:pt>
    <dgm:pt modelId="{B1387B18-BE98-447B-AF8B-23629296FB7C}" type="parTrans" cxnId="{8AFE552B-27C2-43A0-98E7-DECBAAB88B31}">
      <dgm:prSet/>
      <dgm:spPr/>
      <dgm:t>
        <a:bodyPr/>
        <a:lstStyle/>
        <a:p>
          <a:endParaRPr lang="ru-RU"/>
        </a:p>
      </dgm:t>
    </dgm:pt>
    <dgm:pt modelId="{7514CF48-F173-4520-B151-C0A2076054F6}" type="sibTrans" cxnId="{8AFE552B-27C2-43A0-98E7-DECBAAB88B31}">
      <dgm:prSet/>
      <dgm:spPr/>
      <dgm:t>
        <a:bodyPr/>
        <a:lstStyle/>
        <a:p>
          <a:endParaRPr lang="ru-RU"/>
        </a:p>
      </dgm:t>
    </dgm:pt>
    <dgm:pt modelId="{8057920E-E406-4037-9D8A-D86CFE8FDBD8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Социально-коммуникативное развитие</a:t>
          </a:r>
          <a:endParaRPr lang="ru-RU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BA032C-6185-4482-AF36-F3433EC4C629}" type="parTrans" cxnId="{21311A95-12CC-4EB7-B209-26C1F63AB7FE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DE63D1D0-AC2B-4706-A594-78744CAC57C3}" type="sibTrans" cxnId="{21311A95-12CC-4EB7-B209-26C1F63AB7FE}">
      <dgm:prSet/>
      <dgm:spPr/>
      <dgm:t>
        <a:bodyPr/>
        <a:lstStyle/>
        <a:p>
          <a:endParaRPr lang="ru-RU"/>
        </a:p>
      </dgm:t>
    </dgm:pt>
    <dgm:pt modelId="{41542A8F-140A-4AE8-95EA-D44D99F862D7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Физическое развитие</a:t>
          </a:r>
          <a:endParaRPr lang="ru-RU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895AB8-F4AE-43F2-88FE-57A5ABA0F855}" type="parTrans" cxnId="{AFE1B2B6-7409-4D98-A83F-2157C71EF649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652DECF7-2242-4EEA-B1F3-19F480AEC2E6}" type="sibTrans" cxnId="{AFE1B2B6-7409-4D98-A83F-2157C71EF649}">
      <dgm:prSet/>
      <dgm:spPr/>
      <dgm:t>
        <a:bodyPr/>
        <a:lstStyle/>
        <a:p>
          <a:endParaRPr lang="ru-RU"/>
        </a:p>
      </dgm:t>
    </dgm:pt>
    <dgm:pt modelId="{2A0BC61D-183D-44A5-B98B-F7D4FF4D254C}">
      <dgm:prSet phldrT="[Текст]"/>
      <dgm:spPr>
        <a:solidFill>
          <a:srgbClr val="FFFF0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Познавательное развитие</a:t>
          </a:r>
          <a:endParaRPr lang="ru-RU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3286CF-EC64-496A-BC74-AB5BF5935DA6}" type="parTrans" cxnId="{06C33592-3F50-47D8-855E-054A6BEBCC2E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2A47B3EC-4CDD-451D-BE99-57FC8FA4FDC1}" type="sibTrans" cxnId="{06C33592-3F50-47D8-855E-054A6BEBCC2E}">
      <dgm:prSet/>
      <dgm:spPr/>
      <dgm:t>
        <a:bodyPr/>
        <a:lstStyle/>
        <a:p>
          <a:endParaRPr lang="ru-RU"/>
        </a:p>
      </dgm:t>
    </dgm:pt>
    <dgm:pt modelId="{0A7EB711-FF50-4162-81A0-5970BF58032D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Художественно-эстетическое развитие</a:t>
          </a:r>
          <a:endParaRPr lang="ru-RU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85CC4B-BC78-4FF3-8247-99BD6CA54CD6}" type="parTrans" cxnId="{B4DF0303-D115-493F-8F2F-F17676E61B2E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AE3E4568-DDE7-4FA9-8AD0-942F7FA08014}" type="sibTrans" cxnId="{B4DF0303-D115-493F-8F2F-F17676E61B2E}">
      <dgm:prSet/>
      <dgm:spPr/>
      <dgm:t>
        <a:bodyPr/>
        <a:lstStyle/>
        <a:p>
          <a:endParaRPr lang="ru-RU"/>
        </a:p>
      </dgm:t>
    </dgm:pt>
    <dgm:pt modelId="{E0A293CE-5EA5-4131-8690-C8136F1C2355}">
      <dgm:prSet phldrT="[Текст]"/>
      <dgm:spPr>
        <a:solidFill>
          <a:srgbClr val="00B0F0"/>
        </a:solidFill>
      </dgm:spPr>
      <dgm:t>
        <a:bodyPr/>
        <a:lstStyle/>
        <a:p>
          <a:r>
            <a:rPr lang="ru-RU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Речевое развитие</a:t>
          </a:r>
          <a:endParaRPr lang="ru-RU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04E7AB-1DB1-4E6A-AA84-DB9A347C7AF4}" type="parTrans" cxnId="{C4E200C0-681D-4DC3-9A09-FDF458E4B07C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599EC238-CB53-4622-BD3B-8F37187AF458}" type="sibTrans" cxnId="{C4E200C0-681D-4DC3-9A09-FDF458E4B07C}">
      <dgm:prSet/>
      <dgm:spPr/>
      <dgm:t>
        <a:bodyPr/>
        <a:lstStyle/>
        <a:p>
          <a:endParaRPr lang="ru-RU"/>
        </a:p>
      </dgm:t>
    </dgm:pt>
    <dgm:pt modelId="{89F2EA67-CF8E-47F8-B02F-687A49058C5C}" type="pres">
      <dgm:prSet presAssocID="{DB65965B-E55D-4B19-8B08-13ED5258AC8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5A00E1-551B-4431-B937-173E777D1E38}" type="pres">
      <dgm:prSet presAssocID="{D86957BB-6DA0-4717-BCC6-D0CBDCE24EE4}" presName="centerShape" presStyleLbl="node0" presStyleIdx="0" presStyleCnt="1" custScaleX="185596" custScaleY="164580" custLinFactNeighborX="0" custLinFactNeighborY="-5354"/>
      <dgm:spPr/>
      <dgm:t>
        <a:bodyPr/>
        <a:lstStyle/>
        <a:p>
          <a:endParaRPr lang="ru-RU"/>
        </a:p>
      </dgm:t>
    </dgm:pt>
    <dgm:pt modelId="{F6FDDAEE-9760-435F-A17D-0A6BC70F059D}" type="pres">
      <dgm:prSet presAssocID="{19BA032C-6185-4482-AF36-F3433EC4C629}" presName="parTrans" presStyleLbl="bgSibTrans2D1" presStyleIdx="0" presStyleCnt="5" custLinFactNeighborX="53248" custLinFactNeighborY="22548"/>
      <dgm:spPr/>
      <dgm:t>
        <a:bodyPr/>
        <a:lstStyle/>
        <a:p>
          <a:endParaRPr lang="ru-RU"/>
        </a:p>
      </dgm:t>
    </dgm:pt>
    <dgm:pt modelId="{A880E5B2-8A04-4D65-A6B0-D406B6BCBDE0}" type="pres">
      <dgm:prSet presAssocID="{8057920E-E406-4037-9D8A-D86CFE8FDBD8}" presName="node" presStyleLbl="node1" presStyleIdx="0" presStyleCnt="5" custRadScaleRad="104295" custRadScaleInc="-177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7946FB-3F10-4AD1-93B7-DB1C8E3EC1AF}" type="pres">
      <dgm:prSet presAssocID="{8A895AB8-F4AE-43F2-88FE-57A5ABA0F855}" presName="parTrans" presStyleLbl="bgSibTrans2D1" presStyleIdx="1" presStyleCnt="5" custLinFactNeighborX="28090" custLinFactNeighborY="53870"/>
      <dgm:spPr/>
      <dgm:t>
        <a:bodyPr/>
        <a:lstStyle/>
        <a:p>
          <a:endParaRPr lang="ru-RU"/>
        </a:p>
      </dgm:t>
    </dgm:pt>
    <dgm:pt modelId="{B9CE47D6-E62C-4066-8583-7AFF81902D2F}" type="pres">
      <dgm:prSet presAssocID="{41542A8F-140A-4AE8-95EA-D44D99F862D7}" presName="node" presStyleLbl="node1" presStyleIdx="1" presStyleCnt="5" custRadScaleRad="121225" custRadScaleInc="-30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6E536F-AC9B-4D89-AEC8-D6FB15EA3531}" type="pres">
      <dgm:prSet presAssocID="{2A3286CF-EC64-496A-BC74-AB5BF5935DA6}" presName="parTrans" presStyleLbl="bgSibTrans2D1" presStyleIdx="2" presStyleCnt="5" custAng="0" custScaleX="154653" custLinFactY="10441" custLinFactNeighborX="0" custLinFactNeighborY="100000"/>
      <dgm:spPr/>
      <dgm:t>
        <a:bodyPr/>
        <a:lstStyle/>
        <a:p>
          <a:endParaRPr lang="ru-RU"/>
        </a:p>
      </dgm:t>
    </dgm:pt>
    <dgm:pt modelId="{D7D7A27D-F703-482F-82AA-63A5FBF3376E}" type="pres">
      <dgm:prSet presAssocID="{2A0BC61D-183D-44A5-B98B-F7D4FF4D254C}" presName="node" presStyleLbl="node1" presStyleIdx="2" presStyleCnt="5" custRadScaleRad="96701" custRadScaleInc="12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C602F7-C919-42BB-9DE1-03046E8568BB}" type="pres">
      <dgm:prSet presAssocID="{5685CC4B-BC78-4FF3-8247-99BD6CA54CD6}" presName="parTrans" presStyleLbl="bgSibTrans2D1" presStyleIdx="3" presStyleCnt="5" custLinFactNeighborX="-27663" custLinFactNeighborY="43444"/>
      <dgm:spPr/>
      <dgm:t>
        <a:bodyPr/>
        <a:lstStyle/>
        <a:p>
          <a:endParaRPr lang="ru-RU"/>
        </a:p>
      </dgm:t>
    </dgm:pt>
    <dgm:pt modelId="{6A756592-8FBE-4959-9375-0C35C0D458CC}" type="pres">
      <dgm:prSet presAssocID="{0A7EB711-FF50-4162-81A0-5970BF58032D}" presName="node" presStyleLbl="node1" presStyleIdx="3" presStyleCnt="5" custRadScaleRad="122057" custRadScaleInc="347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99F1A-5FCF-43E8-88BC-6B1F3F771DD4}" type="pres">
      <dgm:prSet presAssocID="{0504E7AB-1DB1-4E6A-AA84-DB9A347C7AF4}" presName="parTrans" presStyleLbl="bgSibTrans2D1" presStyleIdx="4" presStyleCnt="5" custLinFactNeighborX="-54903" custLinFactNeighborY="29686"/>
      <dgm:spPr/>
      <dgm:t>
        <a:bodyPr/>
        <a:lstStyle/>
        <a:p>
          <a:endParaRPr lang="ru-RU"/>
        </a:p>
      </dgm:t>
    </dgm:pt>
    <dgm:pt modelId="{5C86B78D-BBBC-40EF-AA3F-60076E7E7EDE}" type="pres">
      <dgm:prSet presAssocID="{E0A293CE-5EA5-4131-8690-C8136F1C2355}" presName="node" presStyleLbl="node1" presStyleIdx="4" presStyleCnt="5" custRadScaleRad="107729" custRadScaleInc="13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DBE281-CCC5-4E97-B992-DF7A3C035D5B}" type="presOf" srcId="{D86957BB-6DA0-4717-BCC6-D0CBDCE24EE4}" destId="{975A00E1-551B-4431-B937-173E777D1E38}" srcOrd="0" destOrd="0" presId="urn:microsoft.com/office/officeart/2005/8/layout/radial4"/>
    <dgm:cxn modelId="{8AFE552B-27C2-43A0-98E7-DECBAAB88B31}" srcId="{DB65965B-E55D-4B19-8B08-13ED5258AC85}" destId="{D86957BB-6DA0-4717-BCC6-D0CBDCE24EE4}" srcOrd="0" destOrd="0" parTransId="{B1387B18-BE98-447B-AF8B-23629296FB7C}" sibTransId="{7514CF48-F173-4520-B151-C0A2076054F6}"/>
    <dgm:cxn modelId="{13237DA3-3738-4462-8762-155F4B7354C2}" type="presOf" srcId="{2A0BC61D-183D-44A5-B98B-F7D4FF4D254C}" destId="{D7D7A27D-F703-482F-82AA-63A5FBF3376E}" srcOrd="0" destOrd="0" presId="urn:microsoft.com/office/officeart/2005/8/layout/radial4"/>
    <dgm:cxn modelId="{2F0C73E9-4B35-495A-96D8-FF8B87C5EE1B}" type="presOf" srcId="{5685CC4B-BC78-4FF3-8247-99BD6CA54CD6}" destId="{EEC602F7-C919-42BB-9DE1-03046E8568BB}" srcOrd="0" destOrd="0" presId="urn:microsoft.com/office/officeart/2005/8/layout/radial4"/>
    <dgm:cxn modelId="{FE921C0C-0B6A-45AE-8890-B9B18D68DCEB}" type="presOf" srcId="{DB65965B-E55D-4B19-8B08-13ED5258AC85}" destId="{89F2EA67-CF8E-47F8-B02F-687A49058C5C}" srcOrd="0" destOrd="0" presId="urn:microsoft.com/office/officeart/2005/8/layout/radial4"/>
    <dgm:cxn modelId="{21311A95-12CC-4EB7-B209-26C1F63AB7FE}" srcId="{D86957BB-6DA0-4717-BCC6-D0CBDCE24EE4}" destId="{8057920E-E406-4037-9D8A-D86CFE8FDBD8}" srcOrd="0" destOrd="0" parTransId="{19BA032C-6185-4482-AF36-F3433EC4C629}" sibTransId="{DE63D1D0-AC2B-4706-A594-78744CAC57C3}"/>
    <dgm:cxn modelId="{10B2C5CA-DC9E-4BAB-A3BB-5D686B8224F4}" type="presOf" srcId="{8A895AB8-F4AE-43F2-88FE-57A5ABA0F855}" destId="{5B7946FB-3F10-4AD1-93B7-DB1C8E3EC1AF}" srcOrd="0" destOrd="0" presId="urn:microsoft.com/office/officeart/2005/8/layout/radial4"/>
    <dgm:cxn modelId="{C4E200C0-681D-4DC3-9A09-FDF458E4B07C}" srcId="{D86957BB-6DA0-4717-BCC6-D0CBDCE24EE4}" destId="{E0A293CE-5EA5-4131-8690-C8136F1C2355}" srcOrd="4" destOrd="0" parTransId="{0504E7AB-1DB1-4E6A-AA84-DB9A347C7AF4}" sibTransId="{599EC238-CB53-4622-BD3B-8F37187AF458}"/>
    <dgm:cxn modelId="{CB4E701B-EA27-478F-8131-C38867C4DBC7}" type="presOf" srcId="{0504E7AB-1DB1-4E6A-AA84-DB9A347C7AF4}" destId="{B9599F1A-5FCF-43E8-88BC-6B1F3F771DD4}" srcOrd="0" destOrd="0" presId="urn:microsoft.com/office/officeart/2005/8/layout/radial4"/>
    <dgm:cxn modelId="{06C33592-3F50-47D8-855E-054A6BEBCC2E}" srcId="{D86957BB-6DA0-4717-BCC6-D0CBDCE24EE4}" destId="{2A0BC61D-183D-44A5-B98B-F7D4FF4D254C}" srcOrd="2" destOrd="0" parTransId="{2A3286CF-EC64-496A-BC74-AB5BF5935DA6}" sibTransId="{2A47B3EC-4CDD-451D-BE99-57FC8FA4FDC1}"/>
    <dgm:cxn modelId="{22EE63E4-A2A4-4D8A-94CD-4DF8DB20176E}" type="presOf" srcId="{0A7EB711-FF50-4162-81A0-5970BF58032D}" destId="{6A756592-8FBE-4959-9375-0C35C0D458CC}" srcOrd="0" destOrd="0" presId="urn:microsoft.com/office/officeart/2005/8/layout/radial4"/>
    <dgm:cxn modelId="{2BB2542B-88A5-4F5F-A3D2-566E46202C5A}" type="presOf" srcId="{E0A293CE-5EA5-4131-8690-C8136F1C2355}" destId="{5C86B78D-BBBC-40EF-AA3F-60076E7E7EDE}" srcOrd="0" destOrd="0" presId="urn:microsoft.com/office/officeart/2005/8/layout/radial4"/>
    <dgm:cxn modelId="{C7FD40D3-C88F-4197-A0AB-18EF724D0AA0}" type="presOf" srcId="{8057920E-E406-4037-9D8A-D86CFE8FDBD8}" destId="{A880E5B2-8A04-4D65-A6B0-D406B6BCBDE0}" srcOrd="0" destOrd="0" presId="urn:microsoft.com/office/officeart/2005/8/layout/radial4"/>
    <dgm:cxn modelId="{471E4241-25A9-4E9D-B716-B6CDC3CE6AF9}" type="presOf" srcId="{2A3286CF-EC64-496A-BC74-AB5BF5935DA6}" destId="{716E536F-AC9B-4D89-AEC8-D6FB15EA3531}" srcOrd="0" destOrd="0" presId="urn:microsoft.com/office/officeart/2005/8/layout/radial4"/>
    <dgm:cxn modelId="{0F001594-D4B6-471E-AE59-50919047FA39}" type="presOf" srcId="{41542A8F-140A-4AE8-95EA-D44D99F862D7}" destId="{B9CE47D6-E62C-4066-8583-7AFF81902D2F}" srcOrd="0" destOrd="0" presId="urn:microsoft.com/office/officeart/2005/8/layout/radial4"/>
    <dgm:cxn modelId="{244B2A96-6CFF-42AD-A17F-E8A51AC83E45}" type="presOf" srcId="{19BA032C-6185-4482-AF36-F3433EC4C629}" destId="{F6FDDAEE-9760-435F-A17D-0A6BC70F059D}" srcOrd="0" destOrd="0" presId="urn:microsoft.com/office/officeart/2005/8/layout/radial4"/>
    <dgm:cxn modelId="{AFE1B2B6-7409-4D98-A83F-2157C71EF649}" srcId="{D86957BB-6DA0-4717-BCC6-D0CBDCE24EE4}" destId="{41542A8F-140A-4AE8-95EA-D44D99F862D7}" srcOrd="1" destOrd="0" parTransId="{8A895AB8-F4AE-43F2-88FE-57A5ABA0F855}" sibTransId="{652DECF7-2242-4EEA-B1F3-19F480AEC2E6}"/>
    <dgm:cxn modelId="{B4DF0303-D115-493F-8F2F-F17676E61B2E}" srcId="{D86957BB-6DA0-4717-BCC6-D0CBDCE24EE4}" destId="{0A7EB711-FF50-4162-81A0-5970BF58032D}" srcOrd="3" destOrd="0" parTransId="{5685CC4B-BC78-4FF3-8247-99BD6CA54CD6}" sibTransId="{AE3E4568-DDE7-4FA9-8AD0-942F7FA08014}"/>
    <dgm:cxn modelId="{6E406567-871E-4EA5-9D46-86282D552658}" type="presParOf" srcId="{89F2EA67-CF8E-47F8-B02F-687A49058C5C}" destId="{975A00E1-551B-4431-B937-173E777D1E38}" srcOrd="0" destOrd="0" presId="urn:microsoft.com/office/officeart/2005/8/layout/radial4"/>
    <dgm:cxn modelId="{EA3046F7-4F7A-4035-B000-DF81105E304E}" type="presParOf" srcId="{89F2EA67-CF8E-47F8-B02F-687A49058C5C}" destId="{F6FDDAEE-9760-435F-A17D-0A6BC70F059D}" srcOrd="1" destOrd="0" presId="urn:microsoft.com/office/officeart/2005/8/layout/radial4"/>
    <dgm:cxn modelId="{F935A04C-5BBB-4577-9D48-D0CFFC2F09D7}" type="presParOf" srcId="{89F2EA67-CF8E-47F8-B02F-687A49058C5C}" destId="{A880E5B2-8A04-4D65-A6B0-D406B6BCBDE0}" srcOrd="2" destOrd="0" presId="urn:microsoft.com/office/officeart/2005/8/layout/radial4"/>
    <dgm:cxn modelId="{0F59E554-ED33-4F0C-9BFE-737036012A4D}" type="presParOf" srcId="{89F2EA67-CF8E-47F8-B02F-687A49058C5C}" destId="{5B7946FB-3F10-4AD1-93B7-DB1C8E3EC1AF}" srcOrd="3" destOrd="0" presId="urn:microsoft.com/office/officeart/2005/8/layout/radial4"/>
    <dgm:cxn modelId="{7393251D-B684-4C74-A964-D33AF6FE05BA}" type="presParOf" srcId="{89F2EA67-CF8E-47F8-B02F-687A49058C5C}" destId="{B9CE47D6-E62C-4066-8583-7AFF81902D2F}" srcOrd="4" destOrd="0" presId="urn:microsoft.com/office/officeart/2005/8/layout/radial4"/>
    <dgm:cxn modelId="{34B625C6-FC64-4B71-B071-420608932256}" type="presParOf" srcId="{89F2EA67-CF8E-47F8-B02F-687A49058C5C}" destId="{716E536F-AC9B-4D89-AEC8-D6FB15EA3531}" srcOrd="5" destOrd="0" presId="urn:microsoft.com/office/officeart/2005/8/layout/radial4"/>
    <dgm:cxn modelId="{4805C524-9514-4FFA-A3A5-E694221F2D82}" type="presParOf" srcId="{89F2EA67-CF8E-47F8-B02F-687A49058C5C}" destId="{D7D7A27D-F703-482F-82AA-63A5FBF3376E}" srcOrd="6" destOrd="0" presId="urn:microsoft.com/office/officeart/2005/8/layout/radial4"/>
    <dgm:cxn modelId="{11B68991-93B6-4C88-89EA-56AEE18BEB88}" type="presParOf" srcId="{89F2EA67-CF8E-47F8-B02F-687A49058C5C}" destId="{EEC602F7-C919-42BB-9DE1-03046E8568BB}" srcOrd="7" destOrd="0" presId="urn:microsoft.com/office/officeart/2005/8/layout/radial4"/>
    <dgm:cxn modelId="{9E04DDC7-23D9-45E3-BAE8-A3B10BD2BC48}" type="presParOf" srcId="{89F2EA67-CF8E-47F8-B02F-687A49058C5C}" destId="{6A756592-8FBE-4959-9375-0C35C0D458CC}" srcOrd="8" destOrd="0" presId="urn:microsoft.com/office/officeart/2005/8/layout/radial4"/>
    <dgm:cxn modelId="{A424BC9B-8506-4226-A65B-450D57AA5718}" type="presParOf" srcId="{89F2EA67-CF8E-47F8-B02F-687A49058C5C}" destId="{B9599F1A-5FCF-43E8-88BC-6B1F3F771DD4}" srcOrd="9" destOrd="0" presId="urn:microsoft.com/office/officeart/2005/8/layout/radial4"/>
    <dgm:cxn modelId="{0E580C7E-ADB4-4F7A-BE6A-C6EBD8B4B4C9}" type="presParOf" srcId="{89F2EA67-CF8E-47F8-B02F-687A49058C5C}" destId="{5C86B78D-BBBC-40EF-AA3F-60076E7E7EDE}" srcOrd="10" destOrd="0" presId="urn:microsoft.com/office/officeart/2005/8/layout/radial4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2B8C87-51C2-47B0-8FD4-8AF8A21BC442}" type="doc">
      <dgm:prSet loTypeId="urn:microsoft.com/office/officeart/2005/8/layout/vList6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5491D6-FC31-4FAD-A83C-9F02B0EE9ACE}">
      <dgm:prSet phldrT="[Текст]" custT="1"/>
      <dgm:spPr>
        <a:solidFill>
          <a:srgbClr val="92D050"/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600" b="1" u="sng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ОБЯЗАТЕЛЬНАЯ ЧАСТЬ:</a:t>
          </a:r>
        </a:p>
        <a:p>
          <a:pPr>
            <a:lnSpc>
              <a:spcPct val="100000"/>
            </a:lnSpc>
          </a:pPr>
          <a:r>
            <a:rPr lang="ru-RU" sz="1600" b="1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 основная образовательная программа МБДОУ  с учётом Примерной основной образовательной программы дошкольного образования                                             «От рождения до школы» под редакцией Н. Е. </a:t>
          </a:r>
          <a:r>
            <a:rPr lang="ru-RU" sz="1600" b="1" dirty="0" err="1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Вераксы</a:t>
          </a:r>
          <a:r>
            <a:rPr lang="ru-RU" sz="1600" b="1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, Т.С. Комаровой, </a:t>
          </a:r>
          <a:r>
            <a:rPr lang="ru-RU" sz="1600" b="1" dirty="0" err="1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М.А.Васильевой</a:t>
          </a:r>
          <a:endParaRPr lang="ru-RU" sz="1600" b="1" dirty="0">
            <a:solidFill>
              <a:schemeClr val="tx1"/>
            </a:solidFill>
            <a:latin typeface="Georgia" pitchFamily="18" charset="0"/>
            <a:cs typeface="Times New Roman" pitchFamily="18" charset="0"/>
          </a:endParaRPr>
        </a:p>
      </dgm:t>
    </dgm:pt>
    <dgm:pt modelId="{FA1F3D25-B03A-4377-85D1-40CA4BA3FED3}" type="parTrans" cxnId="{CFD6307D-0885-4566-AD3D-0EA3FAB38914}">
      <dgm:prSet/>
      <dgm:spPr/>
      <dgm:t>
        <a:bodyPr/>
        <a:lstStyle/>
        <a:p>
          <a:endParaRPr lang="ru-RU"/>
        </a:p>
      </dgm:t>
    </dgm:pt>
    <dgm:pt modelId="{F15CA2CB-A578-4019-A60A-4067E7603B3E}" type="sibTrans" cxnId="{CFD6307D-0885-4566-AD3D-0EA3FAB38914}">
      <dgm:prSet/>
      <dgm:spPr/>
      <dgm:t>
        <a:bodyPr/>
        <a:lstStyle/>
        <a:p>
          <a:endParaRPr lang="ru-RU"/>
        </a:p>
      </dgm:t>
    </dgm:pt>
    <dgm:pt modelId="{4C1069E4-34E0-4A19-884F-B69508B2538F}">
      <dgm:prSet/>
      <dgm:spPr>
        <a:solidFill>
          <a:srgbClr val="FEB0FA">
            <a:alpha val="90000"/>
          </a:srgbClr>
        </a:solidFill>
      </dgm:spPr>
      <dgm:t>
        <a:bodyPr/>
        <a:lstStyle/>
        <a:p>
          <a:pPr algn="l"/>
          <a:endParaRPr lang="ru-RU" sz="2700" dirty="0"/>
        </a:p>
      </dgm:t>
    </dgm:pt>
    <dgm:pt modelId="{C8AEB2F8-E280-43AF-B6C9-1BD392113F09}" type="parTrans" cxnId="{4B855E0A-94CC-4500-B778-D01A1EF8A029}">
      <dgm:prSet/>
      <dgm:spPr/>
      <dgm:t>
        <a:bodyPr/>
        <a:lstStyle/>
        <a:p>
          <a:endParaRPr lang="ru-RU"/>
        </a:p>
      </dgm:t>
    </dgm:pt>
    <dgm:pt modelId="{04E079BA-DFE9-405F-A034-CA94176410D8}" type="sibTrans" cxnId="{4B855E0A-94CC-4500-B778-D01A1EF8A029}">
      <dgm:prSet/>
      <dgm:spPr/>
      <dgm:t>
        <a:bodyPr/>
        <a:lstStyle/>
        <a:p>
          <a:endParaRPr lang="ru-RU"/>
        </a:p>
      </dgm:t>
    </dgm:pt>
    <dgm:pt modelId="{6B921E0A-ACB7-469E-8DFE-B56AD568F37D}">
      <dgm:prSet/>
      <dgm:spPr>
        <a:solidFill>
          <a:srgbClr val="FEB0FA">
            <a:alpha val="90000"/>
          </a:srgbClr>
        </a:solidFill>
      </dgm:spPr>
      <dgm:t>
        <a:bodyPr/>
        <a:lstStyle/>
        <a:p>
          <a:pPr algn="l"/>
          <a:endParaRPr lang="ru-RU" sz="2700" dirty="0"/>
        </a:p>
      </dgm:t>
    </dgm:pt>
    <dgm:pt modelId="{82ACCC3C-957C-497E-8C73-6B3419AA575E}" type="parTrans" cxnId="{1CD8731E-DF8F-4B38-99A5-9BB2B46FA418}">
      <dgm:prSet/>
      <dgm:spPr/>
      <dgm:t>
        <a:bodyPr/>
        <a:lstStyle/>
        <a:p>
          <a:endParaRPr lang="ru-RU"/>
        </a:p>
      </dgm:t>
    </dgm:pt>
    <dgm:pt modelId="{9D6BF270-3AF6-40FC-8CD8-655DB6A17778}" type="sibTrans" cxnId="{1CD8731E-DF8F-4B38-99A5-9BB2B46FA418}">
      <dgm:prSet/>
      <dgm:spPr/>
      <dgm:t>
        <a:bodyPr/>
        <a:lstStyle/>
        <a:p>
          <a:endParaRPr lang="ru-RU"/>
        </a:p>
      </dgm:t>
    </dgm:pt>
    <dgm:pt modelId="{7EF84FDD-C749-4CEF-BE47-29BAC931A8C7}">
      <dgm:prSet custT="1"/>
      <dgm:spPr>
        <a:solidFill>
          <a:srgbClr val="FEB0FA">
            <a:alpha val="90000"/>
          </a:srgbClr>
        </a:solidFill>
      </dgm:spPr>
      <dgm:t>
        <a:bodyPr/>
        <a:lstStyle/>
        <a:p>
          <a:pPr algn="r"/>
          <a:r>
            <a:rPr lang="ru-RU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rPr>
            <a:t>60%</a:t>
          </a:r>
          <a:endParaRPr lang="ru-RU" sz="4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eorgia" pitchFamily="18" charset="0"/>
          </a:endParaRPr>
        </a:p>
      </dgm:t>
    </dgm:pt>
    <dgm:pt modelId="{74792FB9-CC46-4DBD-ABFD-17694F47513C}" type="parTrans" cxnId="{9E1C936C-C022-486A-854E-FF2634154B20}">
      <dgm:prSet/>
      <dgm:spPr/>
      <dgm:t>
        <a:bodyPr/>
        <a:lstStyle/>
        <a:p>
          <a:endParaRPr lang="ru-RU"/>
        </a:p>
      </dgm:t>
    </dgm:pt>
    <dgm:pt modelId="{700836F6-D1C4-4EB8-BBA8-FC9881043098}" type="sibTrans" cxnId="{9E1C936C-C022-486A-854E-FF2634154B20}">
      <dgm:prSet/>
      <dgm:spPr/>
      <dgm:t>
        <a:bodyPr/>
        <a:lstStyle/>
        <a:p>
          <a:endParaRPr lang="ru-RU"/>
        </a:p>
      </dgm:t>
    </dgm:pt>
    <dgm:pt modelId="{A8248403-A90E-4DFA-9915-8EDF7B8E8025}">
      <dgm:prSet/>
      <dgm:spPr>
        <a:solidFill>
          <a:srgbClr val="FEB0FA">
            <a:alpha val="90000"/>
          </a:srgbClr>
        </a:solidFill>
      </dgm:spPr>
      <dgm:t>
        <a:bodyPr/>
        <a:lstStyle/>
        <a:p>
          <a:pPr algn="l"/>
          <a:endParaRPr lang="ru-RU" sz="2700" dirty="0"/>
        </a:p>
      </dgm:t>
    </dgm:pt>
    <dgm:pt modelId="{A4C247F0-0700-4D57-ADA0-91C19A9F644D}" type="parTrans" cxnId="{B72C0F37-023D-4035-9D4E-7196AC513E04}">
      <dgm:prSet/>
      <dgm:spPr/>
      <dgm:t>
        <a:bodyPr/>
        <a:lstStyle/>
        <a:p>
          <a:endParaRPr lang="ru-RU"/>
        </a:p>
      </dgm:t>
    </dgm:pt>
    <dgm:pt modelId="{A1499D5A-3F85-415D-BB41-BE91B03D5145}" type="sibTrans" cxnId="{B72C0F37-023D-4035-9D4E-7196AC513E04}">
      <dgm:prSet/>
      <dgm:spPr/>
      <dgm:t>
        <a:bodyPr/>
        <a:lstStyle/>
        <a:p>
          <a:endParaRPr lang="ru-RU"/>
        </a:p>
      </dgm:t>
    </dgm:pt>
    <dgm:pt modelId="{E1E194AE-EA24-43A0-9851-BDC8239A95BF}" type="pres">
      <dgm:prSet presAssocID="{832B8C87-51C2-47B0-8FD4-8AF8A21BC44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C356400-8F56-47F5-A05B-CACD0D930B12}" type="pres">
      <dgm:prSet presAssocID="{AC5491D6-FC31-4FAD-A83C-9F02B0EE9ACE}" presName="linNode" presStyleCnt="0"/>
      <dgm:spPr/>
    </dgm:pt>
    <dgm:pt modelId="{C09DE736-C655-4EC2-B278-CF97F0259823}" type="pres">
      <dgm:prSet presAssocID="{AC5491D6-FC31-4FAD-A83C-9F02B0EE9ACE}" presName="parentShp" presStyleLbl="node1" presStyleIdx="0" presStyleCnt="1" custScaleX="235623" custScaleY="100294" custLinFactNeighborX="-1180" custLinFactNeighborY="-2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221B50-B010-4910-A37C-5B4443738082}" type="pres">
      <dgm:prSet presAssocID="{AC5491D6-FC31-4FAD-A83C-9F02B0EE9ACE}" presName="childShp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7FF0A2-5A1E-45B8-8C51-8BDBF8EC7709}" type="presOf" srcId="{6B921E0A-ACB7-469E-8DFE-B56AD568F37D}" destId="{49221B50-B010-4910-A37C-5B4443738082}" srcOrd="0" destOrd="3" presId="urn:microsoft.com/office/officeart/2005/8/layout/vList6"/>
    <dgm:cxn modelId="{FAEDCA0D-4173-4E4C-AC7B-3182F40AA9B2}" type="presOf" srcId="{A8248403-A90E-4DFA-9915-8EDF7B8E8025}" destId="{49221B50-B010-4910-A37C-5B4443738082}" srcOrd="0" destOrd="0" presId="urn:microsoft.com/office/officeart/2005/8/layout/vList6"/>
    <dgm:cxn modelId="{CA764628-EB2C-4A3A-B814-638072105EF7}" type="presOf" srcId="{AC5491D6-FC31-4FAD-A83C-9F02B0EE9ACE}" destId="{C09DE736-C655-4EC2-B278-CF97F0259823}" srcOrd="0" destOrd="0" presId="urn:microsoft.com/office/officeart/2005/8/layout/vList6"/>
    <dgm:cxn modelId="{F624706C-2DFC-4FA8-943F-115EED07FBE6}" type="presOf" srcId="{832B8C87-51C2-47B0-8FD4-8AF8A21BC442}" destId="{E1E194AE-EA24-43A0-9851-BDC8239A95BF}" srcOrd="0" destOrd="0" presId="urn:microsoft.com/office/officeart/2005/8/layout/vList6"/>
    <dgm:cxn modelId="{9E1C936C-C022-486A-854E-FF2634154B20}" srcId="{AC5491D6-FC31-4FAD-A83C-9F02B0EE9ACE}" destId="{7EF84FDD-C749-4CEF-BE47-29BAC931A8C7}" srcOrd="2" destOrd="0" parTransId="{74792FB9-CC46-4DBD-ABFD-17694F47513C}" sibTransId="{700836F6-D1C4-4EB8-BBA8-FC9881043098}"/>
    <dgm:cxn modelId="{B72C0F37-023D-4035-9D4E-7196AC513E04}" srcId="{AC5491D6-FC31-4FAD-A83C-9F02B0EE9ACE}" destId="{A8248403-A90E-4DFA-9915-8EDF7B8E8025}" srcOrd="0" destOrd="0" parTransId="{A4C247F0-0700-4D57-ADA0-91C19A9F644D}" sibTransId="{A1499D5A-3F85-415D-BB41-BE91B03D5145}"/>
    <dgm:cxn modelId="{CFD6307D-0885-4566-AD3D-0EA3FAB38914}" srcId="{832B8C87-51C2-47B0-8FD4-8AF8A21BC442}" destId="{AC5491D6-FC31-4FAD-A83C-9F02B0EE9ACE}" srcOrd="0" destOrd="0" parTransId="{FA1F3D25-B03A-4377-85D1-40CA4BA3FED3}" sibTransId="{F15CA2CB-A578-4019-A60A-4067E7603B3E}"/>
    <dgm:cxn modelId="{DE8E7151-0465-47C9-9404-DA12C3DA3A9D}" type="presOf" srcId="{7EF84FDD-C749-4CEF-BE47-29BAC931A8C7}" destId="{49221B50-B010-4910-A37C-5B4443738082}" srcOrd="0" destOrd="2" presId="urn:microsoft.com/office/officeart/2005/8/layout/vList6"/>
    <dgm:cxn modelId="{AD2CFDC0-C045-4933-93CF-9C738DD69643}" type="presOf" srcId="{4C1069E4-34E0-4A19-884F-B69508B2538F}" destId="{49221B50-B010-4910-A37C-5B4443738082}" srcOrd="0" destOrd="1" presId="urn:microsoft.com/office/officeart/2005/8/layout/vList6"/>
    <dgm:cxn modelId="{1CD8731E-DF8F-4B38-99A5-9BB2B46FA418}" srcId="{AC5491D6-FC31-4FAD-A83C-9F02B0EE9ACE}" destId="{6B921E0A-ACB7-469E-8DFE-B56AD568F37D}" srcOrd="3" destOrd="0" parTransId="{82ACCC3C-957C-497E-8C73-6B3419AA575E}" sibTransId="{9D6BF270-3AF6-40FC-8CD8-655DB6A17778}"/>
    <dgm:cxn modelId="{4B855E0A-94CC-4500-B778-D01A1EF8A029}" srcId="{AC5491D6-FC31-4FAD-A83C-9F02B0EE9ACE}" destId="{4C1069E4-34E0-4A19-884F-B69508B2538F}" srcOrd="1" destOrd="0" parTransId="{C8AEB2F8-E280-43AF-B6C9-1BD392113F09}" sibTransId="{04E079BA-DFE9-405F-A034-CA94176410D8}"/>
    <dgm:cxn modelId="{8C7CBF2F-77BF-4A78-8C01-554AA5CF5CEC}" type="presParOf" srcId="{E1E194AE-EA24-43A0-9851-BDC8239A95BF}" destId="{1C356400-8F56-47F5-A05B-CACD0D930B12}" srcOrd="0" destOrd="0" presId="urn:microsoft.com/office/officeart/2005/8/layout/vList6"/>
    <dgm:cxn modelId="{78E4E88B-8375-4AA0-A49E-70CCFAD331DE}" type="presParOf" srcId="{1C356400-8F56-47F5-A05B-CACD0D930B12}" destId="{C09DE736-C655-4EC2-B278-CF97F0259823}" srcOrd="0" destOrd="0" presId="urn:microsoft.com/office/officeart/2005/8/layout/vList6"/>
    <dgm:cxn modelId="{CF5BEBF5-4584-44E6-9F00-F5508E487209}" type="presParOf" srcId="{1C356400-8F56-47F5-A05B-CACD0D930B12}" destId="{49221B50-B010-4910-A37C-5B4443738082}" srcOrd="1" destOrd="0" presId="urn:microsoft.com/office/officeart/2005/8/layout/vList6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5A00E1-551B-4431-B937-173E777D1E38}">
      <dsp:nvSpPr>
        <dsp:cNvPr id="0" name=""/>
        <dsp:cNvSpPr/>
      </dsp:nvSpPr>
      <dsp:spPr>
        <a:xfrm>
          <a:off x="2273818" y="1893329"/>
          <a:ext cx="4596363" cy="4452985"/>
        </a:xfrm>
        <a:prstGeom prst="ellipse">
          <a:avLst/>
        </a:prstGeom>
        <a:solidFill>
          <a:srgbClr val="7030A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ОБРАЗОВАТЕЛЬНЫЙ ПРОЦЕСС                                      Цель: обеспечить развитии личности детей дошкольного возраста в различных видах общения и деятельности с учетом их возрастных, индивидуальных, психологических и физиологических особенностей. Развитие личности, мотивации и способностей детей в различных видах деятельности и охватывает  направление развития и образования детей (образовательные области).</a:t>
          </a:r>
          <a:endParaRPr lang="ru-RU" sz="1600" kern="1200" dirty="0"/>
        </a:p>
      </dsp:txBody>
      <dsp:txXfrm>
        <a:off x="2946940" y="2545454"/>
        <a:ext cx="3250119" cy="3148735"/>
      </dsp:txXfrm>
    </dsp:sp>
    <dsp:sp modelId="{F6FDDAEE-9760-435F-A17D-0A6BC70F059D}">
      <dsp:nvSpPr>
        <dsp:cNvPr id="0" name=""/>
        <dsp:cNvSpPr/>
      </dsp:nvSpPr>
      <dsp:spPr>
        <a:xfrm rot="10046130">
          <a:off x="1729827" y="4577680"/>
          <a:ext cx="1175933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0E5B2-8A04-4D65-A6B0-D406B6BCBDE0}">
      <dsp:nvSpPr>
        <dsp:cNvPr id="0" name=""/>
        <dsp:cNvSpPr/>
      </dsp:nvSpPr>
      <dsp:spPr>
        <a:xfrm>
          <a:off x="0" y="3995494"/>
          <a:ext cx="2235493" cy="1788394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Социально-коммуникативное развитие</a:t>
          </a:r>
          <a:endParaRPr lang="ru-RU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380" y="4047874"/>
        <a:ext cx="2130733" cy="1683634"/>
      </dsp:txXfrm>
    </dsp:sp>
    <dsp:sp modelId="{5B7946FB-3F10-4AD1-93B7-DB1C8E3EC1AF}">
      <dsp:nvSpPr>
        <dsp:cNvPr id="0" name=""/>
        <dsp:cNvSpPr/>
      </dsp:nvSpPr>
      <dsp:spPr>
        <a:xfrm rot="12580647">
          <a:off x="1462792" y="2574026"/>
          <a:ext cx="1602531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CE47D6-E62C-4066-8583-7AFF81902D2F}">
      <dsp:nvSpPr>
        <dsp:cNvPr id="0" name=""/>
        <dsp:cNvSpPr/>
      </dsp:nvSpPr>
      <dsp:spPr>
        <a:xfrm>
          <a:off x="0" y="1257154"/>
          <a:ext cx="2235493" cy="17883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Физическое развитие</a:t>
          </a:r>
          <a:endParaRPr lang="ru-RU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380" y="1309534"/>
        <a:ext cx="2130733" cy="1683634"/>
      </dsp:txXfrm>
    </dsp:sp>
    <dsp:sp modelId="{716E536F-AC9B-4D89-AEC8-D6FB15EA3531}">
      <dsp:nvSpPr>
        <dsp:cNvPr id="0" name=""/>
        <dsp:cNvSpPr/>
      </dsp:nvSpPr>
      <dsp:spPr>
        <a:xfrm rot="16200000">
          <a:off x="3946482" y="1847129"/>
          <a:ext cx="1251034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D7A27D-F703-482F-82AA-63A5FBF3376E}">
      <dsp:nvSpPr>
        <dsp:cNvPr id="0" name=""/>
        <dsp:cNvSpPr/>
      </dsp:nvSpPr>
      <dsp:spPr>
        <a:xfrm>
          <a:off x="3454253" y="143121"/>
          <a:ext cx="2235493" cy="1788394"/>
        </a:xfrm>
        <a:prstGeom prst="roundRect">
          <a:avLst>
            <a:gd name="adj" fmla="val 10000"/>
          </a:avLst>
        </a:prstGeom>
        <a:solidFill>
          <a:srgbClr val="FF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Познавательное развитие</a:t>
          </a:r>
          <a:endParaRPr lang="ru-RU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06633" y="195501"/>
        <a:ext cx="2130733" cy="1683634"/>
      </dsp:txXfrm>
    </dsp:sp>
    <dsp:sp modelId="{EEC602F7-C919-42BB-9DE1-03046E8568BB}">
      <dsp:nvSpPr>
        <dsp:cNvPr id="0" name=""/>
        <dsp:cNvSpPr/>
      </dsp:nvSpPr>
      <dsp:spPr>
        <a:xfrm rot="19875470">
          <a:off x="6121783" y="2558264"/>
          <a:ext cx="1567430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756592-8FBE-4959-9375-0C35C0D458CC}">
      <dsp:nvSpPr>
        <dsp:cNvPr id="0" name=""/>
        <dsp:cNvSpPr/>
      </dsp:nvSpPr>
      <dsp:spPr>
        <a:xfrm>
          <a:off x="6908506" y="1331170"/>
          <a:ext cx="2235493" cy="1788394"/>
        </a:xfrm>
        <a:prstGeom prst="roundRect">
          <a:avLst>
            <a:gd name="adj" fmla="val 10000"/>
          </a:avLst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Художественно-эстетическое развитие</a:t>
          </a:r>
          <a:endParaRPr lang="ru-RU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960886" y="1383550"/>
        <a:ext cx="2130733" cy="1683634"/>
      </dsp:txXfrm>
    </dsp:sp>
    <dsp:sp modelId="{B9599F1A-5FCF-43E8-88BC-6B1F3F771DD4}">
      <dsp:nvSpPr>
        <dsp:cNvPr id="0" name=""/>
        <dsp:cNvSpPr/>
      </dsp:nvSpPr>
      <dsp:spPr>
        <a:xfrm rot="683391">
          <a:off x="6239521" y="4564826"/>
          <a:ext cx="1160830" cy="670648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6B78D-BBBC-40EF-AA3F-60076E7E7EDE}">
      <dsp:nvSpPr>
        <dsp:cNvPr id="0" name=""/>
        <dsp:cNvSpPr/>
      </dsp:nvSpPr>
      <dsp:spPr>
        <a:xfrm>
          <a:off x="6908506" y="3921487"/>
          <a:ext cx="2235493" cy="1788394"/>
        </a:xfrm>
        <a:prstGeom prst="roundRect">
          <a:avLst>
            <a:gd name="adj" fmla="val 10000"/>
          </a:avLst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Речевое развитие</a:t>
          </a:r>
          <a:endParaRPr lang="ru-RU" sz="20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960886" y="3973867"/>
        <a:ext cx="2130733" cy="16836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21B50-B010-4910-A37C-5B4443738082}">
      <dsp:nvSpPr>
        <dsp:cNvPr id="0" name=""/>
        <dsp:cNvSpPr/>
      </dsp:nvSpPr>
      <dsp:spPr>
        <a:xfrm>
          <a:off x="3826947" y="5766"/>
          <a:ext cx="2433687" cy="2940795"/>
        </a:xfrm>
        <a:prstGeom prst="rightArrow">
          <a:avLst>
            <a:gd name="adj1" fmla="val 75000"/>
            <a:gd name="adj2" fmla="val 50000"/>
          </a:avLst>
        </a:prstGeom>
        <a:solidFill>
          <a:srgbClr val="FEB0FA">
            <a:alpha val="90000"/>
          </a:srgb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700" kern="1200" dirty="0"/>
        </a:p>
        <a:p>
          <a:pPr marL="285750" lvl="1" indent="-285750" algn="r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rPr>
            <a:t>60%</a:t>
          </a:r>
          <a:endParaRPr lang="ru-RU" sz="4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eorgia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700" kern="1200" dirty="0"/>
        </a:p>
      </dsp:txBody>
      <dsp:txXfrm>
        <a:off x="3826947" y="373365"/>
        <a:ext cx="1521054" cy="2205597"/>
      </dsp:txXfrm>
    </dsp:sp>
    <dsp:sp modelId="{C09DE736-C655-4EC2-B278-CF97F0259823}">
      <dsp:nvSpPr>
        <dsp:cNvPr id="0" name=""/>
        <dsp:cNvSpPr/>
      </dsp:nvSpPr>
      <dsp:spPr>
        <a:xfrm>
          <a:off x="0" y="0"/>
          <a:ext cx="3822885" cy="2949441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ОБЯЗАТЕЛЬНАЯ ЧАСТЬ: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 основная образовательная программа МБДОУ  с учётом Примерной основной образовательной программы дошкольного образования                                             «От рождения до школы» под редакцией Н. Е. </a:t>
          </a:r>
          <a:r>
            <a:rPr lang="ru-RU" sz="1600" b="1" kern="1200" dirty="0" err="1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Вераксы</a:t>
          </a:r>
          <a:r>
            <a:rPr lang="ru-RU" sz="1600" b="1" kern="1200" dirty="0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, Т.С. Комаровой, </a:t>
          </a:r>
          <a:r>
            <a:rPr lang="ru-RU" sz="1600" b="1" kern="1200" dirty="0" err="1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rPr>
            <a:t>М.А.Васильевой</a:t>
          </a:r>
          <a:endParaRPr lang="ru-RU" sz="1600" b="1" kern="1200" dirty="0">
            <a:solidFill>
              <a:schemeClr val="tx1"/>
            </a:solidFill>
            <a:latin typeface="Georgia" pitchFamily="18" charset="0"/>
            <a:cs typeface="Times New Roman" pitchFamily="18" charset="0"/>
          </a:endParaRPr>
        </a:p>
      </dsp:txBody>
      <dsp:txXfrm>
        <a:off x="143980" y="143980"/>
        <a:ext cx="3534925" cy="26614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9E33D-39BD-4B59-BED5-38B095701482}" type="datetimeFigureOut">
              <a:rPr lang="ru-RU" smtClean="0"/>
              <a:t>02.06.2018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24A08-A3E1-4C14-8D11-04BE3891A73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24A08-A3E1-4C14-8D11-04BE3891A730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02.06.2018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02.06.2018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02.06.2018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02.06.2018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02.06.2018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02.06.2018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02.06.2018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02.06.2018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02.06.2018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02.06.2018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6C31-B0BD-42D6-B71E-56A6C47E4744}" type="datetimeFigureOut">
              <a:rPr lang="ru-RU" smtClean="0"/>
              <a:pPr/>
              <a:t>02.06.2018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CD96C31-B0BD-42D6-B71E-56A6C47E4744}" type="datetimeFigureOut">
              <a:rPr lang="ru-RU" smtClean="0"/>
              <a:pPr/>
              <a:t>02.06.2018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1F7C3C5-6403-4613-8F9E-F7A4A55867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audio" Target="../media/audio1.wav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7oom.ru/powerpoint/detskiy-fon-dlya-prezentacii-3.jpg?ver=3.0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" y="1357298"/>
            <a:ext cx="9144001" cy="5500702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4214818"/>
            <a:ext cx="8201060" cy="1500198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8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Основная </a:t>
            </a:r>
          </a:p>
          <a:p>
            <a:pPr algn="ctr"/>
            <a:r>
              <a:rPr lang="ru-RU" sz="8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образовательная программа </a:t>
            </a:r>
          </a:p>
          <a:p>
            <a:pPr algn="ctr"/>
            <a:r>
              <a:rPr lang="ru-RU" sz="8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МБДОУ </a:t>
            </a:r>
          </a:p>
          <a:p>
            <a:pPr algn="ctr"/>
            <a:r>
              <a:rPr lang="ru-RU" sz="8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8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Чувашско-Дрожжановский</a:t>
            </a:r>
            <a:r>
              <a:rPr lang="ru-RU" sz="8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детский сад»</a:t>
            </a:r>
          </a:p>
          <a:p>
            <a:pPr algn="ctr"/>
            <a:r>
              <a:rPr lang="ru-RU" sz="9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(краткая презентация для родителей)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13983955"/>
              </p:ext>
            </p:extLst>
          </p:nvPr>
        </p:nvGraphicFramePr>
        <p:xfrm>
          <a:off x="0" y="-214338"/>
          <a:ext cx="9572596" cy="7072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5965448"/>
            <a:ext cx="935834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     </a:t>
            </a:r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Модель основной образовательной программы МБДОУ «</a:t>
            </a:r>
            <a:r>
              <a:rPr lang="ru-RU" sz="2400" b="1" dirty="0" err="1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Чувашско-Дрожжановский</a:t>
            </a:r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 детский сад</a:t>
            </a:r>
            <a:r>
              <a:rPr lang="ru-RU" sz="2400" b="1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»</a:t>
            </a:r>
            <a:endParaRPr lang="ru-RU" sz="2400" b="1" dirty="0">
              <a:solidFill>
                <a:srgbClr val="7030A0"/>
              </a:solidFill>
              <a:latin typeface="Georgia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173910365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detskie-kartinki--dlya-fotoyshopa-besplatno-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85776"/>
            <a:ext cx="9143999" cy="71437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9144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Georgia" pitchFamily="18" charset="0"/>
                <a:cs typeface="Times New Roman" pitchFamily="18" charset="0"/>
              </a:rPr>
              <a:t>Образовательная программа состоит:</a:t>
            </a:r>
            <a:endParaRPr lang="ru-RU" sz="3600" b="1" dirty="0">
              <a:solidFill>
                <a:srgbClr val="7030A0"/>
              </a:solidFill>
              <a:latin typeface="Georgia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="" xmlns:p14="http://schemas.microsoft.com/office/powerpoint/2010/main" val="3464563958"/>
              </p:ext>
            </p:extLst>
          </p:nvPr>
        </p:nvGraphicFramePr>
        <p:xfrm>
          <a:off x="107503" y="1196753"/>
          <a:ext cx="6264697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Группа 9"/>
          <p:cNvGrpSpPr/>
          <p:nvPr/>
        </p:nvGrpSpPr>
        <p:grpSpPr>
          <a:xfrm rot="10800000">
            <a:off x="4071934" y="3000372"/>
            <a:ext cx="2425065" cy="3271078"/>
            <a:chOff x="1616709" y="1371638"/>
            <a:chExt cx="2425065" cy="3271078"/>
          </a:xfrm>
        </p:grpSpPr>
        <p:sp>
          <p:nvSpPr>
            <p:cNvPr id="11" name="Стрелка вправо 10"/>
            <p:cNvSpPr/>
            <p:nvPr/>
          </p:nvSpPr>
          <p:spPr>
            <a:xfrm>
              <a:off x="1616709" y="1371638"/>
              <a:ext cx="2425065" cy="2350437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52CCC0">
                <a:alpha val="90000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трелка вправо 4"/>
            <p:cNvSpPr/>
            <p:nvPr/>
          </p:nvSpPr>
          <p:spPr>
            <a:xfrm>
              <a:off x="1616709" y="2879889"/>
              <a:ext cx="1543651" cy="17628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21590" rIns="21590" bIns="21590" numCol="1" spcCol="1270" anchor="t" anchorCtr="0">
              <a:noAutofit/>
            </a:bodyPr>
            <a:lstStyle/>
            <a:p>
              <a:pPr marL="285750" lvl="1" indent="-28575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3400" kern="1200" dirty="0"/>
            </a:p>
            <a:p>
              <a:pPr marL="285750" lvl="1" indent="-28575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3400" kern="1200" dirty="0"/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6357950" y="3071810"/>
            <a:ext cx="2606677" cy="3279131"/>
          </a:xfrm>
          <a:prstGeom prst="roundRect">
            <a:avLst/>
          </a:prstGeom>
          <a:solidFill>
            <a:srgbClr val="FEB0FA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6429388" y="2857496"/>
            <a:ext cx="242006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atin typeface="Georgia" pitchFamily="18" charset="0"/>
              </a:rPr>
              <a:t>ВАРИАТИВНАЯ ЧАСТЬ</a:t>
            </a:r>
          </a:p>
          <a:p>
            <a:pPr algn="ctr"/>
            <a:r>
              <a:rPr lang="ru-RU" dirty="0" smtClean="0">
                <a:latin typeface="Georgia" pitchFamily="18" charset="0"/>
              </a:rPr>
              <a:t>формируемая</a:t>
            </a:r>
          </a:p>
          <a:p>
            <a:pPr algn="ctr"/>
            <a:r>
              <a:rPr lang="ru-RU" dirty="0" smtClean="0">
                <a:latin typeface="Georgia" pitchFamily="18" charset="0"/>
              </a:rPr>
              <a:t>участниками</a:t>
            </a:r>
          </a:p>
          <a:p>
            <a:pPr algn="ctr"/>
            <a:r>
              <a:rPr lang="ru-RU" dirty="0" smtClean="0">
                <a:latin typeface="Georgia" pitchFamily="18" charset="0"/>
              </a:rPr>
              <a:t>образовательного процесса</a:t>
            </a:r>
            <a:endParaRPr lang="en-US" dirty="0" smtClean="0">
              <a:latin typeface="Georgia" pitchFamily="18" charset="0"/>
            </a:endParaRPr>
          </a:p>
          <a:p>
            <a:pPr algn="ctr"/>
            <a:r>
              <a:rPr lang="ru-RU" sz="1600" dirty="0" smtClean="0">
                <a:latin typeface="Georgia" pitchFamily="18" charset="0"/>
              </a:rPr>
              <a:t>Региональная программа</a:t>
            </a:r>
          </a:p>
          <a:p>
            <a:pPr algn="ctr"/>
            <a:r>
              <a:rPr lang="ru-RU" sz="1600" dirty="0" err="1" smtClean="0">
                <a:latin typeface="Georgia" panose="02040502050405020303" pitchFamily="18" charset="0"/>
              </a:rPr>
              <a:t>Шаехова</a:t>
            </a:r>
            <a:r>
              <a:rPr lang="ru-RU" sz="1600" dirty="0" smtClean="0">
                <a:latin typeface="Georgia" panose="02040502050405020303" pitchFamily="18" charset="0"/>
              </a:rPr>
              <a:t> Р.К.;</a:t>
            </a:r>
          </a:p>
          <a:p>
            <a:pPr algn="ctr"/>
            <a:r>
              <a:rPr lang="ru-RU" sz="1600" dirty="0" smtClean="0">
                <a:latin typeface="Georgia" panose="02040502050405020303" pitchFamily="18" charset="0"/>
              </a:rPr>
              <a:t>УМК «Говорим  по-татарски» и др.</a:t>
            </a:r>
          </a:p>
          <a:p>
            <a:pPr algn="ctr"/>
            <a:endParaRPr lang="ru-RU" sz="1600" dirty="0">
              <a:latin typeface="Georgia" panose="02040502050405020303" pitchFamily="18" charset="0"/>
            </a:endParaRPr>
          </a:p>
          <a:p>
            <a:pPr algn="ctr"/>
            <a:endParaRPr lang="ru-RU" sz="1600" dirty="0" smtClean="0">
              <a:latin typeface="Georgia" panose="02040502050405020303" pitchFamily="18" charset="0"/>
            </a:endParaRPr>
          </a:p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23048" y="4860572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40%</a:t>
            </a:r>
            <a:r>
              <a:rPr lang="ru-RU" sz="3600" dirty="0" smtClean="0"/>
              <a:t>●</a:t>
            </a:r>
            <a:endParaRPr lang="ru-RU" sz="3600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http://7oom.ru/powerpoint/detskiy-fon-dlya-prezentacii-1.jpg?ver=3.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-315416"/>
            <a:ext cx="9753600" cy="734377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0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1" dirty="0" smtClean="0">
                <a:solidFill>
                  <a:srgbClr val="7030A0"/>
                </a:solidFill>
                <a:latin typeface="Georgia" pitchFamily="18" charset="0"/>
              </a:rPr>
              <a:t>Образовательные области: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764704"/>
            <a:ext cx="8820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Познавательное развитие </a:t>
            </a:r>
            <a:r>
              <a:rPr lang="ru-RU" dirty="0" smtClean="0">
                <a:latin typeface="Georgia" pitchFamily="18" charset="0"/>
                <a:cs typeface="Times New Roman" pitchFamily="18" charset="0"/>
              </a:rPr>
              <a:t>предполагает 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</a:t>
            </a:r>
            <a:r>
              <a:rPr lang="ru-RU" dirty="0" err="1" smtClean="0">
                <a:latin typeface="Georgia" pitchFamily="18" charset="0"/>
                <a:cs typeface="Times New Roman" pitchFamily="18" charset="0"/>
              </a:rPr>
              <a:t>социокультурных</a:t>
            </a:r>
            <a:r>
              <a:rPr lang="ru-RU" dirty="0" smtClean="0">
                <a:latin typeface="Georgia" pitchFamily="18" charset="0"/>
                <a:cs typeface="Times New Roman" pitchFamily="18" charset="0"/>
              </a:rPr>
              <a:t>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4277182"/>
            <a:ext cx="7848871" cy="2580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264692535_slgg_2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97346"/>
            <a:ext cx="81061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solidFill>
                  <a:srgbClr val="00B0F0"/>
                </a:solidFill>
                <a:latin typeface="Georgia" pitchFamily="18" charset="0"/>
                <a:cs typeface="Times New Roman" pitchFamily="18" charset="0"/>
              </a:rPr>
              <a:t>Социально-коммуникативное развитие </a:t>
            </a:r>
            <a:r>
              <a:rPr lang="ru-RU" dirty="0" smtClean="0">
                <a:solidFill>
                  <a:srgbClr val="00B0F0"/>
                </a:solidFill>
                <a:latin typeface="Georgia" pitchFamily="18" charset="0"/>
                <a:cs typeface="Times New Roman" pitchFamily="18" charset="0"/>
              </a:rPr>
              <a:t>направлено на усвоение норм и ценностей, принятых в обществе, включая моральные и нравственные ценности; развитие общения и взаимодействия ребенка со взрослыми и сверстниками; становление самостоятельности, целенаправленности и </a:t>
            </a:r>
            <a:r>
              <a:rPr lang="ru-RU" dirty="0" err="1" smtClean="0">
                <a:solidFill>
                  <a:srgbClr val="00B0F0"/>
                </a:solidFill>
                <a:latin typeface="Georgia" pitchFamily="18" charset="0"/>
                <a:cs typeface="Times New Roman" pitchFamily="18" charset="0"/>
              </a:rPr>
              <a:t>саморегуляции</a:t>
            </a:r>
            <a:r>
              <a:rPr lang="ru-RU" dirty="0" smtClean="0">
                <a:solidFill>
                  <a:srgbClr val="00B0F0"/>
                </a:solidFill>
                <a:latin typeface="Georgia" pitchFamily="18" charset="0"/>
                <a:cs typeface="Times New Roman" pitchFamily="18" charset="0"/>
              </a:rPr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формирование уважительного отношения и чувства принадлежности к своей семье и к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</a:t>
            </a:r>
          </a:p>
        </p:txBody>
      </p:sp>
      <p:pic>
        <p:nvPicPr>
          <p:cNvPr id="38916" name="Picture 4" descr="https://ds04.infourok.ru/uploads/ex/0ac8/000980a7-3b9dde26/hello_html_1c6bc5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786190"/>
            <a:ext cx="7643866" cy="2725204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264692481_slgg_2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45632"/>
            <a:ext cx="8784976" cy="331236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4400" b="1" i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Художественно-эстетическое развитие</a:t>
            </a:r>
            <a:r>
              <a:rPr lang="ru-RU" sz="4400" i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предполагает развитие предпосылок ценностно-смыслового восприятия и понимания произведений искусства (словесного,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конструктивно-модельной, музыкальной и др.).</a:t>
            </a:r>
          </a:p>
          <a:p>
            <a:pPr algn="just">
              <a:buNone/>
            </a:pP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/>
          </a:p>
          <a:p>
            <a:endParaRPr lang="ru-RU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500042"/>
            <a:ext cx="5429288" cy="2850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13741867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264692475_slgg_2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14290"/>
            <a:ext cx="9144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Физическое развитие </a:t>
            </a:r>
            <a:r>
              <a:rPr lang="ru-RU" dirty="0" smtClean="0">
                <a:latin typeface="Georgia" pitchFamily="18" charset="0"/>
                <a:cs typeface="Times New Roman" pitchFamily="18" charset="0"/>
              </a:rPr>
              <a:t>включает 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опорно-двигательной системы организма, развитию равновесия, координации движения, крупной и мелкой моторики обеих рук, а также с правильным, не наносящем ущерба организму,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</a:r>
            <a:r>
              <a:rPr lang="ru-RU" dirty="0" err="1" smtClean="0">
                <a:latin typeface="Georgia" pitchFamily="18" charset="0"/>
                <a:cs typeface="Times New Roman" pitchFamily="18" charset="0"/>
              </a:rPr>
              <a:t>саморегуляции</a:t>
            </a:r>
            <a:r>
              <a:rPr lang="ru-RU" dirty="0" smtClean="0">
                <a:latin typeface="Georgia" pitchFamily="18" charset="0"/>
                <a:cs typeface="Times New Roman" pitchFamily="18" charset="0"/>
              </a:rPr>
              <a:t>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</a:t>
            </a:r>
          </a:p>
        </p:txBody>
      </p:sp>
      <p:pic>
        <p:nvPicPr>
          <p:cNvPr id="40964" name="Picture 4" descr="http://detstvo96.ru/_si/0/19497657.jpg"/>
          <p:cNvPicPr>
            <a:picLocks noChangeAspect="1" noChangeArrowheads="1"/>
          </p:cNvPicPr>
          <p:nvPr/>
        </p:nvPicPr>
        <p:blipFill>
          <a:blip r:embed="rId3" cstate="print"/>
          <a:srcRect b="3998"/>
          <a:stretch>
            <a:fillRect/>
          </a:stretch>
        </p:blipFill>
        <p:spPr bwMode="auto">
          <a:xfrm>
            <a:off x="3643306" y="3929066"/>
            <a:ext cx="5072098" cy="271464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http://zoozel.ru/gallery/images/1853867_fon-dlya-prezentacii-powerpoint-kni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38151"/>
            <a:ext cx="9763125" cy="729615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-315416"/>
            <a:ext cx="9361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0"/>
            <a:ext cx="87849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Речевое развитие </a:t>
            </a:r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включает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</a:t>
            </a:r>
          </a:p>
        </p:txBody>
      </p:sp>
      <p:pic>
        <p:nvPicPr>
          <p:cNvPr id="39940" name="Picture 4" descr="https://siglaeva-estalsad30.edumsko.ru/uploads/3000/11161/persona/folders/Konsul_tacii_dlya_pedagogov/det-sad3.jpg?14608261983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8534" y="3214686"/>
            <a:ext cx="8135466" cy="3151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10219"/>
            <a:ext cx="8640960" cy="4937760"/>
          </a:xfrm>
        </p:spPr>
        <p:txBody>
          <a:bodyPr/>
          <a:lstStyle/>
          <a:p>
            <a:pPr algn="just"/>
            <a:r>
              <a:rPr lang="ru-RU" sz="1600" dirty="0" smtClean="0">
                <a:latin typeface="Georgia" pitchFamily="18" charset="0"/>
                <a:cs typeface="Times New Roman" pitchFamily="18" charset="0"/>
              </a:rPr>
              <a:t>Содержание указанных образовательных областей зависит от возрастных и индивидуальных особенностей детей, определяется целями и задачами Программы и реализуется в различных видах деятельности (общении, игре, познавательно-исследовательской деятельности).</a:t>
            </a:r>
          </a:p>
          <a:p>
            <a:pPr>
              <a:buNone/>
            </a:pPr>
            <a:r>
              <a:rPr lang="ru-RU" sz="2800" dirty="0" smtClean="0"/>
              <a:t> </a:t>
            </a:r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1142976" y="2852936"/>
            <a:ext cx="3140992" cy="3500462"/>
          </a:xfrm>
          <a:prstGeom prst="downArrowCallout">
            <a:avLst>
              <a:gd name="adj1" fmla="val 18648"/>
              <a:gd name="adj2" fmla="val 25000"/>
              <a:gd name="adj3" fmla="val 25000"/>
              <a:gd name="adj4" fmla="val 3242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Требования к условиям реализации программы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4860032" y="2839988"/>
            <a:ext cx="3528392" cy="3429024"/>
          </a:xfrm>
          <a:prstGeom prst="downArrowCallout">
            <a:avLst>
              <a:gd name="adj1" fmla="val 15154"/>
              <a:gd name="adj2" fmla="val 25000"/>
              <a:gd name="adj3" fmla="val 25000"/>
              <a:gd name="adj4" fmla="val 3271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Требования к результатам освоения программы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1631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playcast.ru/uploads/2016/05/23/187515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81051"/>
            <a:ext cx="9468544" cy="763905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571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Условия реализации программы: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3"/>
          </p:nvPr>
        </p:nvSpPr>
        <p:spPr>
          <a:xfrm>
            <a:off x="-4284984" y="1484784"/>
            <a:ext cx="4041648" cy="4937760"/>
          </a:xfrm>
        </p:spPr>
        <p:txBody>
          <a:bodyPr/>
          <a:lstStyle/>
          <a:p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142984"/>
            <a:ext cx="4000528" cy="242889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7030A0"/>
              </a:solidFill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Материально-технические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</a:rPr>
              <a:t>Соответствие санитарным нормам, правилам пожарной безопасности, возрастным и индивидуальным особенностям детей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-</a:t>
            </a:r>
            <a:r>
              <a:rPr lang="ru-RU" sz="1600" dirty="0" smtClean="0">
                <a:solidFill>
                  <a:schemeClr val="tx1"/>
                </a:solidFill>
              </a:rPr>
              <a:t>Группа имеет пространственную среду, оборудование, учебные комплекты в соответствии с возрастом детей</a:t>
            </a:r>
          </a:p>
          <a:p>
            <a:pPr>
              <a:buFontTx/>
              <a:buChar char="-"/>
            </a:pPr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9025" y="3798202"/>
            <a:ext cx="4000528" cy="264320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Кадровые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Воспитатель -  первой квалификационной категории.  Требование: обладать основными компетенциями, необходимыми для развития детей.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Учебно-вспомогательный персонал-соответствие действующим квалификационным характеристикам.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         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  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14876" y="1142984"/>
            <a:ext cx="4177604" cy="3226722"/>
          </a:xfrm>
          <a:prstGeom prst="rect">
            <a:avLst/>
          </a:prstGeom>
          <a:solidFill>
            <a:srgbClr val="F4A2BB"/>
          </a:solidFill>
          <a:ln>
            <a:solidFill>
              <a:srgbClr val="FFC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Психолого-педагогические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Уважение к человеческому достоинству детей, формирование и  поддержка их положительной самооценки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-Использование форм и методов работы, соответствующих возрасту, индивидуальным особенностям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-Построение образовательной деятельности на основе взаимодействия взрослых и детей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-Поддержка  родителей( законных представителей)в воспитании детей, охране и укреплении их здоровья, вовлечение непосредственно в образовательную деятельность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-Возможность выбора детьми видов деятельности , общения</a:t>
            </a: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03414" y="4653136"/>
            <a:ext cx="4000528" cy="207170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Финансовые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-Финансовое обеспечение ДОУ обеспечивает возможность выполнения требований ФГОС ДО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-Гарантия бесплатного дошкольного образования</a:t>
            </a: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endParaRPr lang="ru-RU" b="1" dirty="0">
              <a:solidFill>
                <a:srgbClr val="7030A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http://900igr.net/up/datas/199123/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https://im0-tub-ru.yandex.net/i?id=5fc0fe94bc2da61d7fd097ac0bf58c36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5" y="1571612"/>
            <a:ext cx="6143667" cy="3450696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D21E3C"/>
                </a:solidFill>
                <a:latin typeface="Times New Roman" pitchFamily="18" charset="0"/>
                <a:cs typeface="Times New Roman" pitchFamily="18" charset="0"/>
              </a:rPr>
              <a:t>Обеспечивает качество образовательного процесса для создания оптимальных условий развития дошкольника с учетом его физического и психического здоровья, для реализации психолого-педагогической готовности к обучению в школе.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229600" cy="125272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D21E3C"/>
                </a:solidFill>
                <a:latin typeface="Times New Roman" pitchFamily="18" charset="0"/>
                <a:cs typeface="Times New Roman" pitchFamily="18" charset="0"/>
              </a:rPr>
              <a:t>Вариативная часть образовательной программы</a:t>
            </a:r>
            <a:endParaRPr lang="ru-RU" sz="2800" b="1" dirty="0">
              <a:solidFill>
                <a:srgbClr val="D21E3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3357562"/>
            <a:ext cx="6143668" cy="5000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Приоритетные направления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928662" y="4286256"/>
            <a:ext cx="2571768" cy="78581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Речевое развитие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357818" y="4357694"/>
            <a:ext cx="2500330" cy="71438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  <a:endParaRPr lang="ru-RU" sz="1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2214546" y="3929066"/>
            <a:ext cx="500066" cy="35719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6215074" y="4000504"/>
            <a:ext cx="571504" cy="285752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volna.org/wp-content/uploads/2016/09/13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00808"/>
            <a:ext cx="8686800" cy="4456152"/>
          </a:xfrm>
        </p:spPr>
        <p:txBody>
          <a:bodyPr/>
          <a:lstStyle/>
          <a:p>
            <a:r>
              <a:rPr lang="ru-RU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Полифункциональность</a:t>
            </a:r>
            <a:endParaRPr lang="ru-RU" sz="2000" dirty="0" smtClean="0">
              <a:latin typeface="Georgia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Вариативность</a:t>
            </a:r>
          </a:p>
          <a:p>
            <a:endParaRPr lang="ru-RU" sz="2000" dirty="0" smtClean="0">
              <a:latin typeface="Georgia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Доступность </a:t>
            </a:r>
          </a:p>
          <a:p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 Безопасность </a:t>
            </a:r>
          </a:p>
          <a:p>
            <a:endParaRPr lang="ru-RU" sz="2000" dirty="0" smtClean="0">
              <a:latin typeface="Georgia" pitchFamily="18" charset="0"/>
              <a:cs typeface="Times New Roman" pitchFamily="18" charset="0"/>
            </a:endParaRPr>
          </a:p>
          <a:p>
            <a:r>
              <a:rPr lang="ru-RU" sz="2000" dirty="0" err="1" smtClean="0">
                <a:latin typeface="Georgia" pitchFamily="18" charset="0"/>
                <a:cs typeface="Times New Roman" pitchFamily="18" charset="0"/>
              </a:rPr>
              <a:t>Трансформируемость</a:t>
            </a:r>
            <a:endParaRPr lang="ru-RU" sz="2000" dirty="0" smtClean="0">
              <a:latin typeface="Georgia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Georgia" pitchFamily="18" charset="0"/>
                <a:cs typeface="Times New Roman" pitchFamily="18" charset="0"/>
              </a:rPr>
              <a:t>Содержательно-насыщенность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Требования к развивающей предметно-пространственной среде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6" y="1785926"/>
            <a:ext cx="4500594" cy="4500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87017" y="428604"/>
            <a:ext cx="8571263" cy="830997"/>
          </a:xfrm>
          <a:prstGeom prst="rect">
            <a:avLst/>
          </a:prstGeom>
          <a:solidFill>
            <a:srgbClr val="F4A2BB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Взаимодействие с родителями</a:t>
            </a:r>
            <a:endParaRPr lang="ru-RU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6" name="Рисунок 5" descr="IMG-20180223-WA000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142984"/>
            <a:ext cx="4071966" cy="2290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180310-WA001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6314" y="1285860"/>
            <a:ext cx="3786246" cy="21297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20180222_15110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785786" y="3000373"/>
            <a:ext cx="3071834" cy="4214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IMG-20180310-WA0009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6314" y="3571876"/>
            <a:ext cx="4000528" cy="3071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3010">
    <p:dissolve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95536" y="197346"/>
            <a:ext cx="842493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sz="2000" b="1" dirty="0" smtClean="0">
              <a:solidFill>
                <a:srgbClr val="FC2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rgbClr val="FC2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Система  </a:t>
            </a:r>
            <a:r>
              <a:rPr lang="ru-RU" sz="2000" b="1" dirty="0">
                <a:solidFill>
                  <a:srgbClr val="FC2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взаимодействия  с родителями  включает:</a:t>
            </a:r>
          </a:p>
          <a:p>
            <a:r>
              <a:rPr lang="ru-RU" dirty="0">
                <a:latin typeface="Georgia" panose="02040502050405020303" pitchFamily="18" charset="0"/>
              </a:rPr>
              <a:t>	ознакомление родителей с результатами работы </a:t>
            </a:r>
            <a:r>
              <a:rPr lang="ru-RU" dirty="0" smtClean="0">
                <a:latin typeface="Georgia" panose="02040502050405020303" pitchFamily="18" charset="0"/>
              </a:rPr>
              <a:t>ДОУ;</a:t>
            </a:r>
            <a:endParaRPr lang="ru-RU" dirty="0">
              <a:latin typeface="Georgia" panose="02040502050405020303" pitchFamily="18" charset="0"/>
            </a:endParaRPr>
          </a:p>
          <a:p>
            <a:r>
              <a:rPr lang="ru-RU" dirty="0">
                <a:latin typeface="Georgia" panose="02040502050405020303" pitchFamily="18" charset="0"/>
              </a:rPr>
              <a:t>	ознакомление родителей с содержанием работы  ДОУ, направленной на физическое, психическое и социальное  развитие ребенка;</a:t>
            </a:r>
          </a:p>
          <a:p>
            <a:r>
              <a:rPr lang="ru-RU" dirty="0">
                <a:latin typeface="Georgia" panose="02040502050405020303" pitchFamily="18" charset="0"/>
              </a:rPr>
              <a:t>	участие в составлении планов: спортивных и культурно-массовых мероприятий, работы родительского комитета </a:t>
            </a:r>
          </a:p>
          <a:p>
            <a:r>
              <a:rPr lang="ru-RU" dirty="0">
                <a:latin typeface="Georgia" panose="02040502050405020303" pitchFamily="18" charset="0"/>
              </a:rPr>
              <a:t>	целенаправленную работу, пропагандирующую общественное дошкольное воспитание в его разных формах;</a:t>
            </a:r>
          </a:p>
          <a:p>
            <a:r>
              <a:rPr lang="ru-RU" dirty="0">
                <a:latin typeface="Georgia" panose="02040502050405020303" pitchFamily="18" charset="0"/>
              </a:rPr>
              <a:t>	обучение конкретным приемам и методам воспитания и развития ребенка в разных видах детской деятельности на семинарах-практикумах, консультациях и открытых занятиях.</a:t>
            </a:r>
          </a:p>
        </p:txBody>
      </p:sp>
    </p:spTree>
    <p:extLst>
      <p:ext uri="{BB962C8B-B14F-4D97-AF65-F5344CB8AC3E}">
        <p14:creationId xmlns="" xmlns:p14="http://schemas.microsoft.com/office/powerpoint/2010/main" val="3121419957"/>
      </p:ext>
    </p:extLst>
  </p:cSld>
  <p:clrMapOvr>
    <a:masterClrMapping/>
  </p:clrMapOvr>
  <p:transition advTm="3010">
    <p:circl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zoozel.ru/gallery/images/1706367_fony-dlya-dete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022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008111"/>
          </a:xfrm>
        </p:spPr>
        <p:txBody>
          <a:bodyPr>
            <a:normAutofit fontScale="90000"/>
          </a:bodyPr>
          <a:lstStyle/>
          <a:p>
            <a:r>
              <a:rPr lang="ru-RU" sz="3100" b="1" spc="50" dirty="0" smtClean="0">
                <a:ln w="11430"/>
                <a:solidFill>
                  <a:srgbClr val="66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Целевые ориентиры на этапе завершения дошкольного образования</a:t>
            </a:r>
            <a:r>
              <a:rPr lang="ru-RU" b="1" cap="none" spc="50" dirty="0" smtClean="0">
                <a:ln w="11430"/>
                <a:solidFill>
                  <a:srgbClr val="66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cap="none" spc="50" dirty="0" smtClean="0">
                <a:ln w="11430"/>
                <a:solidFill>
                  <a:srgbClr val="66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571612"/>
            <a:ext cx="8496944" cy="475252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Владеет основными культурными способами деятельности</a:t>
            </a:r>
          </a:p>
          <a:p>
            <a:pPr algn="l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-Проявляет инициативу и самостоятельность</a:t>
            </a:r>
          </a:p>
          <a:p>
            <a:pPr algn="l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-Положительно относится к миру, к людям, , самому себе, участвует в совместных играх, способен договариваться</a:t>
            </a:r>
          </a:p>
          <a:p>
            <a:pPr algn="l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-Адекватно проявляет свои чувства</a:t>
            </a:r>
          </a:p>
          <a:p>
            <a:pPr algn="l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-Владеет разными формами и видами игр</a:t>
            </a:r>
          </a:p>
          <a:p>
            <a:pPr algn="l"/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Хорошо владеет устной речью, может выражать свои мысли и желания</a:t>
            </a:r>
          </a:p>
          <a:p>
            <a:pPr algn="l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-Развита мелкая моторика</a:t>
            </a:r>
          </a:p>
          <a:p>
            <a:pPr algn="l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-Способен к волевым усилиям , может следовать социальным нормам поведения в различных видах деятельности</a:t>
            </a:r>
          </a:p>
          <a:p>
            <a:pPr algn="l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-Соблюдает правила безопасного поведения и личной гигиены</a:t>
            </a:r>
          </a:p>
          <a:p>
            <a:pPr algn="l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-Проявляет любознательность, интересуется причинно-следственными связями, склонен наблюдать , экспериментировать</a:t>
            </a:r>
          </a:p>
          <a:p>
            <a:pPr algn="l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-Обладает начальными знаниями о себе, природном и социальном мире, в котором живет.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71668" y="1314449"/>
            <a:ext cx="54726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Модель выпускника ДОУ</a:t>
            </a:r>
            <a:endParaRPr lang="ru-RU" sz="20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s://avatars.mds.yandex.net/get-pdb/34158/54828917-478a-4f9b-bf25-bd86e750e476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anose="02040502050405020303" pitchFamily="18" charset="0"/>
            </a:endParaRPr>
          </a:p>
          <a:p>
            <a:pPr>
              <a:buNone/>
            </a:pP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    Спасибо за внимание!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3|1.1|1.2|1.1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2|1.2|1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177</TotalTime>
  <Words>993</Words>
  <Application>Microsoft Office PowerPoint</Application>
  <PresentationFormat>Экран (4:3)</PresentationFormat>
  <Paragraphs>146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Волна</vt:lpstr>
      <vt:lpstr>Слайд 1</vt:lpstr>
      <vt:lpstr>Слайд 2</vt:lpstr>
      <vt:lpstr>Образовательная программа состоит:</vt:lpstr>
      <vt:lpstr>Слайд 4</vt:lpstr>
      <vt:lpstr>Слайд 5</vt:lpstr>
      <vt:lpstr>Слайд 6</vt:lpstr>
      <vt:lpstr>Слайд 7</vt:lpstr>
      <vt:lpstr>Слайд 8</vt:lpstr>
      <vt:lpstr>Слайд 9</vt:lpstr>
      <vt:lpstr>Условия реализации программы:</vt:lpstr>
      <vt:lpstr>Слайд 11</vt:lpstr>
      <vt:lpstr>Вариативная часть образовательной программы</vt:lpstr>
      <vt:lpstr> Требования к развивающей предметно-пространственной среде</vt:lpstr>
      <vt:lpstr>Слайд 14</vt:lpstr>
      <vt:lpstr>Слайд 15</vt:lpstr>
      <vt:lpstr>Целевые ориентиры на этапе завершения дошкольного образования 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Валерий</cp:lastModifiedBy>
  <cp:revision>19</cp:revision>
  <dcterms:created xsi:type="dcterms:W3CDTF">2018-05-28T16:57:33Z</dcterms:created>
  <dcterms:modified xsi:type="dcterms:W3CDTF">2018-06-02T11:05:48Z</dcterms:modified>
</cp:coreProperties>
</file>